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"/>
          <p:cNvSpPr txBox="1"/>
          <p:nvPr/>
        </p:nvSpPr>
        <p:spPr>
          <a:xfrm>
            <a:off x="457200" y="1303020"/>
            <a:ext cx="8229600" cy="73152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b="1" sz="2400"/>
              <a:t>Regional Sales Performance</a:t>
            </a:r>
          </a:p>
          <a:p>
            <a:r>
              <a:rPr lang="en-US" sz="1400"/>
              <a:t>Fiscal years 2023–2024 (in millions USD)</a:t>
            </a:r>
          </a:p>
        </p:txBody>
      </p:sp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2743200" y="2125980"/>
          <a:ext cx="3657600" cy="28803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1"/>
                        <a:t>Financials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Profit</a:t>
                      </a:r>
                    </a:p>
                  </a:txBody>
                  <a:tcPr/>
                </a:tc>
              </a:tr>
              <a:tr h="320040">
                <a:tc gridSpan="4">
                  <a:txBody>
                    <a:bodyPr/>
                    <a:lstStyle/>
                    <a:p>
                      <a:r>
                        <a:rPr lang="en-US" b="1"/>
                        <a:t>North America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 rowSpan="2">
                  <a:txBody>
                    <a:bodyPr/>
                    <a:lstStyle/>
                    <a:p>
                      <a:r>
                        <a:rPr lang="en-US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1,250.3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270.1</a:t>
                      </a:r>
                      <a:r>
                        <a:rPr lang="en-US" baseline="30000"/>
                        <a:t>1</a:t>
                      </a:r>
                    </a:p>
                  </a:txBody>
                  <a:tcPr/>
                </a:tc>
              </a:tr>
              <a:tr h="3200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1,380.7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330.3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420.1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109.5</a:t>
                      </a:r>
                    </a:p>
                  </a:txBody>
                  <a:tcPr/>
                </a:tc>
              </a:tr>
              <a:tr h="320040">
                <a:tc gridSpan="4">
                  <a:txBody>
                    <a:bodyPr/>
                    <a:lstStyle/>
                    <a:p>
                      <a:r>
                        <a:rPr lang="en-US" b="1"/>
                        <a:t>Europe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945.2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164.9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610.8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120.6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Notes"/>
          <p:cNvSpPr txBox="1"/>
          <p:nvPr/>
        </p:nvSpPr>
        <p:spPr>
          <a:xfrm>
            <a:off x="457200" y="5097780"/>
            <a:ext cx="8229600" cy="4572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000" baseline="30000"/>
              <a:t>1</a:t>
            </a:r>
            <a:r>
              <a:rPr lang="en-US" sz="1000"/>
              <a:t> </a:t>
            </a:r>
            <a:r>
              <a:rPr lang="en-US" sz="1000"/>
              <a:t>Includes one-time restructuring charge.</a:t>
            </a:r>
          </a:p>
          <a:p>
            <a:r>
              <a:rPr lang="en-US" sz="1000"/>
              <a:t>Source: Internal finance database, June 2026.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