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>
  <p:sldMasterIdLst>
    <p:sldMasterId id="2147483648" r:id="rId2"/>
  </p:sldMasterIdLst>
  <p:sldIdLst>
    <p:sldId id="256" r:id="rId1"/>
  </p:sldIdLst>
  <p:sldSz cx="9144000" cy="6858000" type="screen4x3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" Target="slides/slide1.xml"/>
  <Relationship Id="rId2" Type="http://schemas.openxmlformats.org/officeDocument/2006/relationships/slideMaster" Target="slideMasters/slideMaster1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>
  <p:cSld>
    <p:spTree>
      <p:nvGrpSpPr>
        <p:cNvPr id="1" name=""/>
        <p:cNvGrpSpPr/>
        <p:nvPr/>
      </p:nvGrpSpPr>
      <p:grpSpPr/>
    </p:spTree>
  </p:cSld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aphicFrame>
        <p:nvGraphicFramePr>
          <p:cNvPr id="2" name="Table"/>
          <p:cNvGraphicFramePr>
            <a:graphicFrameLocks noGrp="1"/>
          </p:cNvGraphicFramePr>
          <p:nvPr/>
        </p:nvGraphicFramePr>
        <p:xfrm>
          <a:off x="4114800" y="2948940"/>
          <a:ext cx="914400" cy="640080"/>
        </p:xfrm>
        <a:graphic>
          <a:graphicData uri="http://schemas.openxmlformats.org/drawingml/2006/table">
            <a:tbl>
              <a:tblPr firstRow="1" bandRow="1"/>
              <a:tblGrid>
                <a:gridCol w="914400"/>
              </a:tblGrid>
              <a:tr h="320040">
                <a:tc>
                  <a:txBody>
                    <a:bodyPr/>
                    <a:lstStyle/>
                    <a:p>
                      <a:r>
                        <a:rPr lang="en-US" b="1"/>
                        <a:t>Message</a:t>
                      </a:r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/>
                        <a:t>Status: </a:t>
                      </a:r>
                      <a:r>
                        <a:rPr lang="en-US" b="1">
                          <a:solidFill>
                            <a:srgbClr val="E67E22"/>
                          </a:solidFill>
                        </a:rPr>
                        <a:t>degraded</a:t>
                      </a:r>
                      <a:br/>
                      <a:r>
                        <a:rPr lang="en-US"/>
                        <a:t>Retry advised</a:t>
                      </a:r>
                      <a:r>
                        <a:rPr lang="en-US" baseline="30000"/>
                        <a:t>†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Notes"/>
          <p:cNvSpPr txBox="1"/>
          <p:nvPr/>
        </p:nvSpPr>
        <p:spPr>
          <a:xfrm>
            <a:off x="457200" y="3680460"/>
            <a:ext cx="8229600" cy="2286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en-US" sz="1000" baseline="30000"/>
              <a:t>†</a:t>
            </a:r>
            <a:r>
              <a:rPr lang="en-US" sz="1000"/>
              <a:t> </a:t>
            </a:r>
            <a:r>
              <a:rPr lang="en-US" sz="1000"/>
              <a:t>See runbook section 4.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9525">
          <a:solidFill>
            <a:schemeClr val="phClr"/>
          </a:solidFill>
        </a:ln>
        <a:ln w="25400">
          <a:solidFill>
            <a:schemeClr val="phClr"/>
          </a:solidFill>
        </a:ln>
        <a:ln w="3810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